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12" r:id="rId5"/>
    <p:sldId id="315" r:id="rId6"/>
    <p:sldId id="313" r:id="rId7"/>
    <p:sldId id="314" r:id="rId8"/>
    <p:sldId id="287" r:id="rId9"/>
    <p:sldId id="316" r:id="rId10"/>
    <p:sldId id="290" r:id="rId11"/>
    <p:sldId id="296" r:id="rId12"/>
    <p:sldId id="297" r:id="rId13"/>
    <p:sldId id="294" r:id="rId14"/>
    <p:sldId id="293" r:id="rId15"/>
    <p:sldId id="307" r:id="rId16"/>
    <p:sldId id="308" r:id="rId17"/>
    <p:sldId id="309" r:id="rId18"/>
    <p:sldId id="31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 userDrawn="1">
          <p15:clr>
            <a:srgbClr val="A4A3A4"/>
          </p15:clr>
        </p15:guide>
        <p15:guide id="2" pos="3816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20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7A09"/>
    <a:srgbClr val="0D8295"/>
    <a:srgbClr val="FACF92"/>
    <a:srgbClr val="88D6E3"/>
    <a:srgbClr val="F59F26"/>
    <a:srgbClr val="11AEC7"/>
    <a:srgbClr val="006FBA"/>
    <a:srgbClr val="3CB1E5"/>
    <a:srgbClr val="0E9DB4"/>
    <a:srgbClr val="D59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08" autoAdjust="0"/>
    <p:restoredTop sz="86085" autoAdjust="0"/>
  </p:normalViewPr>
  <p:slideViewPr>
    <p:cSldViewPr snapToGrid="0" showGuides="1">
      <p:cViewPr varScale="1">
        <p:scale>
          <a:sx n="95" d="100"/>
          <a:sy n="95" d="100"/>
        </p:scale>
        <p:origin x="660" y="84"/>
      </p:cViewPr>
      <p:guideLst>
        <p:guide orient="horz" pos="2280"/>
        <p:guide pos="3816"/>
        <p:guide pos="7512"/>
        <p:guide pos="120"/>
        <p:guide orient="horz" pos="624"/>
        <p:guide orient="horz"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91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2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61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46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31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24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19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26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02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4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9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2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E8E04197-2A57-47D9-983C-0E02D96C9785}"/>
              </a:ext>
            </a:extLst>
          </p:cNvPr>
          <p:cNvSpPr/>
          <p:nvPr/>
        </p:nvSpPr>
        <p:spPr>
          <a:xfrm>
            <a:off x="3829370" y="4431399"/>
            <a:ext cx="2702654" cy="2678161"/>
          </a:xfrm>
          <a:prstGeom prst="flowChartConnector">
            <a:avLst/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0FF098C0-1DC9-4A5C-865A-2EF2EEB73FD5}"/>
              </a:ext>
            </a:extLst>
          </p:cNvPr>
          <p:cNvSpPr/>
          <p:nvPr/>
        </p:nvSpPr>
        <p:spPr>
          <a:xfrm>
            <a:off x="50355" y="1105424"/>
            <a:ext cx="3043851" cy="2858975"/>
          </a:xfrm>
          <a:prstGeom prst="flowChartConnector">
            <a:avLst/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0B5612F2-4EEF-4B31-80FB-D7A9F4C4401C}"/>
              </a:ext>
            </a:extLst>
          </p:cNvPr>
          <p:cNvSpPr/>
          <p:nvPr/>
        </p:nvSpPr>
        <p:spPr>
          <a:xfrm>
            <a:off x="3829370" y="-1405965"/>
            <a:ext cx="4040737" cy="3846223"/>
          </a:xfrm>
          <a:prstGeom prst="flowChartConnector">
            <a:avLst/>
          </a:prstGeom>
          <a:solidFill>
            <a:srgbClr val="CB7A09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584F-E587-4202-808D-B48C7F34F81D}"/>
              </a:ext>
            </a:extLst>
          </p:cNvPr>
          <p:cNvSpPr txBox="1">
            <a:spLocks/>
          </p:cNvSpPr>
          <p:nvPr/>
        </p:nvSpPr>
        <p:spPr>
          <a:xfrm>
            <a:off x="1548041" y="2479296"/>
            <a:ext cx="9967965" cy="2064835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500" b="1" kern="0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KHAI BÁO CONTAINER HÀNG SỬ DỤNG LỆNH GIAO HÀNG GIẤY</a:t>
            </a:r>
            <a:endParaRPr lang="en-US" sz="4000" b="1" kern="0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41CDD-F358-44B2-B880-B4BF5089E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9" y="64168"/>
            <a:ext cx="2147592" cy="1041256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FA6822B-31DC-4333-A1EC-0BB259F6FE1A}"/>
              </a:ext>
            </a:extLst>
          </p:cNvPr>
          <p:cNvSpPr/>
          <p:nvPr/>
        </p:nvSpPr>
        <p:spPr>
          <a:xfrm>
            <a:off x="9167447" y="1105424"/>
            <a:ext cx="1594338" cy="1572737"/>
          </a:xfrm>
          <a:prstGeom prst="flowChartConnector">
            <a:avLst/>
          </a:prstGeom>
          <a:solidFill>
            <a:srgbClr val="CB7A09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DE773095-711E-4695-8855-37901A762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31094" y="3837626"/>
            <a:ext cx="3261860" cy="3198239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46525685-ED29-4A25-88FC-53E5899CD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72281" y="4639817"/>
            <a:ext cx="1593858" cy="1593858"/>
          </a:xfrm>
          <a:prstGeom prst="donut">
            <a:avLst>
              <a:gd name="adj" fmla="val 12255"/>
            </a:avLst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95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22E73165-D257-4B33-9240-92A3A675760E}"/>
              </a:ext>
            </a:extLst>
          </p:cNvPr>
          <p:cNvSpPr/>
          <p:nvPr/>
        </p:nvSpPr>
        <p:spPr>
          <a:xfrm>
            <a:off x="5412757" y="241105"/>
            <a:ext cx="4040737" cy="3846223"/>
          </a:xfrm>
          <a:prstGeom prst="flowChartConnector">
            <a:avLst/>
          </a:prstGeom>
          <a:noFill/>
          <a:ln w="508000">
            <a:solidFill>
              <a:srgbClr val="FACF92">
                <a:alpha val="7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8463B4AD-88F0-4E45-8318-CCDB431AEC5F}"/>
              </a:ext>
            </a:extLst>
          </p:cNvPr>
          <p:cNvSpPr/>
          <p:nvPr/>
        </p:nvSpPr>
        <p:spPr>
          <a:xfrm>
            <a:off x="1163482" y="1572818"/>
            <a:ext cx="3043851" cy="2858975"/>
          </a:xfrm>
          <a:prstGeom prst="flowChartConnector">
            <a:avLst/>
          </a:prstGeom>
          <a:noFill/>
          <a:ln w="444500">
            <a:solidFill>
              <a:srgbClr val="88D6E3">
                <a:alpha val="7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A70604BC-C181-4D0E-8CAC-0EBCDB5C6772}"/>
              </a:ext>
            </a:extLst>
          </p:cNvPr>
          <p:cNvSpPr/>
          <p:nvPr/>
        </p:nvSpPr>
        <p:spPr>
          <a:xfrm>
            <a:off x="92965" y="2821277"/>
            <a:ext cx="4040737" cy="3846223"/>
          </a:xfrm>
          <a:prstGeom prst="flowChartConnector">
            <a:avLst/>
          </a:prstGeom>
          <a:noFill/>
          <a:ln w="508000">
            <a:solidFill>
              <a:srgbClr val="FACF92">
                <a:alpha val="7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4F7FB77A-C9AE-4EB5-BDA0-7E4A4CBCFC7E}"/>
              </a:ext>
            </a:extLst>
          </p:cNvPr>
          <p:cNvSpPr/>
          <p:nvPr/>
        </p:nvSpPr>
        <p:spPr>
          <a:xfrm>
            <a:off x="2170730" y="241105"/>
            <a:ext cx="3043851" cy="2858975"/>
          </a:xfrm>
          <a:prstGeom prst="flowChartConnector">
            <a:avLst/>
          </a:prstGeom>
          <a:noFill/>
          <a:ln w="444500">
            <a:solidFill>
              <a:srgbClr val="88D6E3">
                <a:alpha val="7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48FB0D-1098-42D1-B3C8-A05749DE7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5" y="51898"/>
            <a:ext cx="1771276" cy="858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AF4A593-0737-4C51-B7A1-9D91D4BF2E3F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KHAI BÁO EDO TRÊN EPORT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163094-A003-47CA-8F04-07F61D035631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A9D39D8-5859-453D-90F9-2A25FAB0E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926" y="750485"/>
            <a:ext cx="9545934" cy="610751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6E5D3BE4-A850-4558-9263-6F042BBBACDF}"/>
              </a:ext>
            </a:extLst>
          </p:cNvPr>
          <p:cNvSpPr txBox="1">
            <a:spLocks/>
          </p:cNvSpPr>
          <p:nvPr/>
        </p:nvSpPr>
        <p:spPr>
          <a:xfrm>
            <a:off x="9494269" y="1635586"/>
            <a:ext cx="2716576" cy="52319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3175">
                  <a:solidFill>
                    <a:srgbClr val="0275D8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Tại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cửa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sổ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theo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Bill,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nhập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đầy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đủ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các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tin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đánh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dấu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>
                <a:ln w="3175">
                  <a:noFill/>
                </a:ln>
                <a:solidFill>
                  <a:srgbClr val="FF0000"/>
                </a:solidFill>
              </a:rPr>
              <a:t>(*)</a:t>
            </a:r>
          </a:p>
          <a:p>
            <a:pPr>
              <a:lnSpc>
                <a:spcPct val="100000"/>
              </a:lnSpc>
            </a:pPr>
            <a:endParaRPr lang="en-US" sz="1800" dirty="0">
              <a:ln w="3175">
                <a:noFill/>
              </a:ln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Sau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đó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Tìm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Kiếm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Tick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cần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và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ấn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nút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19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70B3E8-F010-4968-9F20-AF43738D3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5" y="10390"/>
            <a:ext cx="1714499" cy="83127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B1F854F-DC7E-4CF6-9334-8EF29E595D52}"/>
              </a:ext>
            </a:extLst>
          </p:cNvPr>
          <p:cNvSpPr txBox="1">
            <a:spLocks/>
          </p:cNvSpPr>
          <p:nvPr/>
        </p:nvSpPr>
        <p:spPr>
          <a:xfrm>
            <a:off x="295506" y="190500"/>
            <a:ext cx="11591694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THỰC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8501F5-9F79-442E-88B8-E06F5E87774B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BD353684-A8D5-4816-BD44-BE7E40E19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0697"/>
            <a:ext cx="12192000" cy="29526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EBA38D-254C-4FEB-85ED-F8EC2B30FA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05" y="4190162"/>
            <a:ext cx="8275737" cy="262466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FF020E1-737F-4958-909F-D23D9CBD9C53}"/>
              </a:ext>
            </a:extLst>
          </p:cNvPr>
          <p:cNvSpPr txBox="1">
            <a:spLocks/>
          </p:cNvSpPr>
          <p:nvPr/>
        </p:nvSpPr>
        <p:spPr>
          <a:xfrm>
            <a:off x="8451915" y="3863317"/>
            <a:ext cx="3740085" cy="29351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3175">
                  <a:solidFill>
                    <a:srgbClr val="0275D8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Sau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thành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Quý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và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ấn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Xác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Thực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Tại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cửa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sổ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Xác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Thực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quý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và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nhập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mã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xác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thực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được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gửi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về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qua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Số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điện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thoại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Lưu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ý: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Cont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hàng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phải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được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xác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thực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thành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công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mới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có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thể</a:t>
            </a:r>
            <a:r>
              <a:rPr lang="en-US" sz="1500" i="1" dirty="0">
                <a:ln w="3175">
                  <a:noFill/>
                </a:ln>
                <a:solidFill>
                  <a:schemeClr val="accent1"/>
                </a:solidFill>
              </a:rPr>
              <a:t> Tính </a:t>
            </a:r>
            <a:r>
              <a:rPr lang="en-US" sz="1500" i="1" dirty="0" err="1">
                <a:ln w="3175">
                  <a:noFill/>
                </a:ln>
                <a:solidFill>
                  <a:schemeClr val="accent1"/>
                </a:solidFill>
              </a:rPr>
              <a:t>Phí</a:t>
            </a:r>
            <a:endParaRPr lang="en-US" sz="1500" i="1" dirty="0">
              <a:ln w="3175">
                <a:noFill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23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70B3E8-F010-4968-9F20-AF43738D3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5" y="10390"/>
            <a:ext cx="1714499" cy="83127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B1F854F-DC7E-4CF6-9334-8EF29E595D52}"/>
              </a:ext>
            </a:extLst>
          </p:cNvPr>
          <p:cNvSpPr txBox="1">
            <a:spLocks/>
          </p:cNvSpPr>
          <p:nvPr/>
        </p:nvSpPr>
        <p:spPr>
          <a:xfrm>
            <a:off x="295506" y="190500"/>
            <a:ext cx="11591694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 BÁO SỐ TỜ KHAI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8501F5-9F79-442E-88B8-E06F5E87774B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56ED5EDC-330F-4E62-932D-ACDB505963ED}"/>
              </a:ext>
            </a:extLst>
          </p:cNvPr>
          <p:cNvSpPr txBox="1">
            <a:spLocks/>
          </p:cNvSpPr>
          <p:nvPr/>
        </p:nvSpPr>
        <p:spPr>
          <a:xfrm>
            <a:off x="1286188" y="1090807"/>
            <a:ext cx="10359851" cy="20694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3175">
                  <a:solidFill>
                    <a:srgbClr val="0275D8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Đây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là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chức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hỗ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trợ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khai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báo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số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tờ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khai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Container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xuất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hoặc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nhập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Để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khai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báo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Số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tờ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khai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,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phải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Giao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Cảng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thành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mở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màn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hình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khai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báo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Số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tờ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khai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từ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màn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hình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giao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Cảng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en-US" sz="15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19C792-7145-4B77-B866-E0950F3541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647" y="2875745"/>
            <a:ext cx="12192000" cy="349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40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70B3E8-F010-4968-9F20-AF43738D3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5" y="10390"/>
            <a:ext cx="1714499" cy="83127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B1F854F-DC7E-4CF6-9334-8EF29E595D52}"/>
              </a:ext>
            </a:extLst>
          </p:cNvPr>
          <p:cNvSpPr txBox="1">
            <a:spLocks/>
          </p:cNvSpPr>
          <p:nvPr/>
        </p:nvSpPr>
        <p:spPr>
          <a:xfrm>
            <a:off x="295506" y="190500"/>
            <a:ext cx="11591694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 BÁO SỐ TỜ KHAI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8501F5-9F79-442E-88B8-E06F5E87774B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9909062-C8E2-43E1-81B5-4C65E611D1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05" y="1218943"/>
            <a:ext cx="11967587" cy="539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29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70B3E8-F010-4968-9F20-AF43738D3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5" y="10390"/>
            <a:ext cx="1714499" cy="83127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B1F854F-DC7E-4CF6-9334-8EF29E595D52}"/>
              </a:ext>
            </a:extLst>
          </p:cNvPr>
          <p:cNvSpPr txBox="1">
            <a:spLocks/>
          </p:cNvSpPr>
          <p:nvPr/>
        </p:nvSpPr>
        <p:spPr>
          <a:xfrm>
            <a:off x="295506" y="190500"/>
            <a:ext cx="11591694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 BÁO SỐ TỜ KHAI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8501F5-9F79-442E-88B8-E06F5E87774B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2CE642E-3F84-4B69-9628-EE250B11B2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05" y="1090807"/>
            <a:ext cx="11891847" cy="57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7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70B3E8-F010-4968-9F20-AF43738D3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5" y="10390"/>
            <a:ext cx="1714499" cy="83127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B1F854F-DC7E-4CF6-9334-8EF29E595D52}"/>
              </a:ext>
            </a:extLst>
          </p:cNvPr>
          <p:cNvSpPr txBox="1">
            <a:spLocks/>
          </p:cNvSpPr>
          <p:nvPr/>
        </p:nvSpPr>
        <p:spPr>
          <a:xfrm>
            <a:off x="295506" y="190500"/>
            <a:ext cx="11591694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 BÁO SỐ TỜ KHAI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8501F5-9F79-442E-88B8-E06F5E87774B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B1A663EA-7F2A-44D5-A00B-83CB445214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723" y="1021772"/>
            <a:ext cx="10872317" cy="579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72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C724DB5F-8AFB-476E-8CF9-E14D82C34A5E}"/>
              </a:ext>
            </a:extLst>
          </p:cNvPr>
          <p:cNvSpPr/>
          <p:nvPr/>
        </p:nvSpPr>
        <p:spPr>
          <a:xfrm>
            <a:off x="680224" y="3035468"/>
            <a:ext cx="4040737" cy="3846223"/>
          </a:xfrm>
          <a:prstGeom prst="flowChartConnector">
            <a:avLst/>
          </a:prstGeom>
          <a:solidFill>
            <a:srgbClr val="CB7A09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C009F31-B6E1-4324-8AE5-317AC20F3267}"/>
              </a:ext>
            </a:extLst>
          </p:cNvPr>
          <p:cNvSpPr/>
          <p:nvPr/>
        </p:nvSpPr>
        <p:spPr>
          <a:xfrm>
            <a:off x="3370198" y="2533072"/>
            <a:ext cx="3106802" cy="3018097"/>
          </a:xfrm>
          <a:prstGeom prst="flowChartConnector">
            <a:avLst/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5CDA22-2E6C-41E9-A763-A7878E988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" y="17005"/>
            <a:ext cx="1599672" cy="77559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C2041BB-3FC4-4B3C-B952-9014276A2576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4343C6-0299-431A-B713-65C19E6773E8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C9472FD2-DD3E-483C-ACFF-FEB30BFD6192}"/>
              </a:ext>
            </a:extLst>
          </p:cNvPr>
          <p:cNvSpPr txBox="1">
            <a:spLocks/>
          </p:cNvSpPr>
          <p:nvPr/>
        </p:nvSpPr>
        <p:spPr>
          <a:xfrm>
            <a:off x="8400422" y="190500"/>
            <a:ext cx="315513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PHÍ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916680-E6E0-40C9-BF8D-2C1ACB922F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857694"/>
            <a:ext cx="9043516" cy="27665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A8168D-5808-49D6-924E-F8BA1C3F6C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12" y="3689358"/>
            <a:ext cx="12068176" cy="315163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E388C6E-792A-4B80-805A-2D0B4ED5108C}"/>
              </a:ext>
            </a:extLst>
          </p:cNvPr>
          <p:cNvSpPr txBox="1">
            <a:spLocks/>
          </p:cNvSpPr>
          <p:nvPr/>
        </p:nvSpPr>
        <p:spPr>
          <a:xfrm>
            <a:off x="9166973" y="827592"/>
            <a:ext cx="3155130" cy="276655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3175">
                  <a:solidFill>
                    <a:srgbClr val="0275D8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Sau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Xác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Thực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thành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,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Quý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Tính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Phí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Tại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cửa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sổ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Tính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Phí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,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Quý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cần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thanh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toán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và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lựa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hình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thức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thanh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toán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tương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ứng</a:t>
            </a:r>
            <a:endParaRPr lang="en-US" sz="1500" dirty="0">
              <a:ln w="3175">
                <a:noFill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3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E8E04197-2A57-47D9-983C-0E02D96C9785}"/>
              </a:ext>
            </a:extLst>
          </p:cNvPr>
          <p:cNvSpPr/>
          <p:nvPr/>
        </p:nvSpPr>
        <p:spPr>
          <a:xfrm>
            <a:off x="6761791" y="1961656"/>
            <a:ext cx="2702654" cy="2678161"/>
          </a:xfrm>
          <a:prstGeom prst="flowChartConnector">
            <a:avLst/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0FF098C0-1DC9-4A5C-865A-2EF2EEB73FD5}"/>
              </a:ext>
            </a:extLst>
          </p:cNvPr>
          <p:cNvSpPr/>
          <p:nvPr/>
        </p:nvSpPr>
        <p:spPr>
          <a:xfrm>
            <a:off x="864435" y="1287219"/>
            <a:ext cx="3043851" cy="2858975"/>
          </a:xfrm>
          <a:prstGeom prst="flowChartConnector">
            <a:avLst/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0B5612F2-4EEF-4B31-80FB-D7A9F4C4401C}"/>
              </a:ext>
            </a:extLst>
          </p:cNvPr>
          <p:cNvSpPr/>
          <p:nvPr/>
        </p:nvSpPr>
        <p:spPr>
          <a:xfrm>
            <a:off x="3680271" y="2788777"/>
            <a:ext cx="4040737" cy="3846223"/>
          </a:xfrm>
          <a:prstGeom prst="flowChartConnector">
            <a:avLst/>
          </a:prstGeom>
          <a:solidFill>
            <a:srgbClr val="CB7A09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584F-E587-4202-808D-B48C7F34F81D}"/>
              </a:ext>
            </a:extLst>
          </p:cNvPr>
          <p:cNvSpPr txBox="1">
            <a:spLocks/>
          </p:cNvSpPr>
          <p:nvPr/>
        </p:nvSpPr>
        <p:spPr>
          <a:xfrm>
            <a:off x="2679561" y="494019"/>
            <a:ext cx="7097486" cy="1220825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b="1" kern="0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41CDD-F358-44B2-B880-B4BF5089E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9" y="64168"/>
            <a:ext cx="2147592" cy="1041256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FA6822B-31DC-4333-A1EC-0BB259F6FE1A}"/>
              </a:ext>
            </a:extLst>
          </p:cNvPr>
          <p:cNvSpPr/>
          <p:nvPr/>
        </p:nvSpPr>
        <p:spPr>
          <a:xfrm>
            <a:off x="9167447" y="1105424"/>
            <a:ext cx="1594338" cy="1572737"/>
          </a:xfrm>
          <a:prstGeom prst="flowChartConnector">
            <a:avLst/>
          </a:prstGeom>
          <a:solidFill>
            <a:srgbClr val="CB7A09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DE773095-711E-4695-8855-37901A762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98488" y="-231948"/>
            <a:ext cx="3261860" cy="3198239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46525685-ED29-4A25-88FC-53E5899CD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72281" y="4639817"/>
            <a:ext cx="1593858" cy="1593858"/>
          </a:xfrm>
          <a:prstGeom prst="donut">
            <a:avLst>
              <a:gd name="adj" fmla="val 12255"/>
            </a:avLst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6F5314-58C2-4D7E-B953-A38AF10BFA1B}"/>
              </a:ext>
            </a:extLst>
          </p:cNvPr>
          <p:cNvGrpSpPr/>
          <p:nvPr/>
        </p:nvGrpSpPr>
        <p:grpSpPr>
          <a:xfrm>
            <a:off x="-273999" y="2966291"/>
            <a:ext cx="2754871" cy="3209152"/>
            <a:chOff x="-8721918" y="-2075909"/>
            <a:chExt cx="5613208" cy="6396358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7B30D7EA-89AC-4094-BDB6-46107BD31F3A}"/>
                </a:ext>
              </a:extLst>
            </p:cNvPr>
            <p:cNvSpPr/>
            <p:nvPr/>
          </p:nvSpPr>
          <p:spPr>
            <a:xfrm>
              <a:off x="-6562698" y="-2075909"/>
              <a:ext cx="3453988" cy="281990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D8295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b="1" dirty="0"/>
            </a:p>
          </p:txBody>
        </p:sp>
        <p:sp>
          <p:nvSpPr>
            <p:cNvPr id="13" name="Hexagon 4">
              <a:extLst>
                <a:ext uri="{FF2B5EF4-FFF2-40B4-BE49-F238E27FC236}">
                  <a16:creationId xmlns:a16="http://schemas.microsoft.com/office/drawing/2014/main" id="{7EB97E35-FD32-4622-A2B9-FD6DFBFAEC88}"/>
                </a:ext>
              </a:extLst>
            </p:cNvPr>
            <p:cNvSpPr txBox="1"/>
            <p:nvPr/>
          </p:nvSpPr>
          <p:spPr>
            <a:xfrm>
              <a:off x="-8721918" y="2249757"/>
              <a:ext cx="2059126" cy="20706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9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Hexagon 13">
            <a:extLst>
              <a:ext uri="{FF2B5EF4-FFF2-40B4-BE49-F238E27FC236}">
                <a16:creationId xmlns:a16="http://schemas.microsoft.com/office/drawing/2014/main" id="{930667B2-3515-4D02-8A6D-28BE46CF5B01}"/>
              </a:ext>
            </a:extLst>
          </p:cNvPr>
          <p:cNvSpPr/>
          <p:nvPr/>
        </p:nvSpPr>
        <p:spPr>
          <a:xfrm>
            <a:off x="2999340" y="2931246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47679721-2429-4E30-9B7E-9D544309AD19}"/>
              </a:ext>
            </a:extLst>
          </p:cNvPr>
          <p:cNvSpPr/>
          <p:nvPr/>
        </p:nvSpPr>
        <p:spPr>
          <a:xfrm>
            <a:off x="5231567" y="1543571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4F1DAD8B-ECC7-47C4-B7AC-A84EF6BB2AC6}"/>
              </a:ext>
            </a:extLst>
          </p:cNvPr>
          <p:cNvSpPr/>
          <p:nvPr/>
        </p:nvSpPr>
        <p:spPr>
          <a:xfrm>
            <a:off x="7506262" y="2931246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63C57022-FBF4-4FCA-8714-92BEEA1F70D2}"/>
              </a:ext>
            </a:extLst>
          </p:cNvPr>
          <p:cNvSpPr/>
          <p:nvPr/>
        </p:nvSpPr>
        <p:spPr>
          <a:xfrm>
            <a:off x="9840652" y="2931246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6E29732-0A13-418E-9276-FA5568008CD0}"/>
              </a:ext>
            </a:extLst>
          </p:cNvPr>
          <p:cNvSpPr txBox="1">
            <a:spLocks/>
          </p:cNvSpPr>
          <p:nvPr/>
        </p:nvSpPr>
        <p:spPr>
          <a:xfrm>
            <a:off x="1142664" y="3437903"/>
            <a:ext cx="981254" cy="636735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12BBC5C-6EA7-4F80-9DE3-E3C4DF083C43}"/>
              </a:ext>
            </a:extLst>
          </p:cNvPr>
          <p:cNvSpPr txBox="1">
            <a:spLocks/>
          </p:cNvSpPr>
          <p:nvPr/>
        </p:nvSpPr>
        <p:spPr>
          <a:xfrm>
            <a:off x="3273826" y="3364457"/>
            <a:ext cx="1099101" cy="783625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ePort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20BA82A-0B57-465B-AA1B-8FA58EA603C7}"/>
              </a:ext>
            </a:extLst>
          </p:cNvPr>
          <p:cNvSpPr txBox="1">
            <a:spLocks/>
          </p:cNvSpPr>
          <p:nvPr/>
        </p:nvSpPr>
        <p:spPr>
          <a:xfrm>
            <a:off x="5565304" y="1955907"/>
            <a:ext cx="981254" cy="636735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9BF882F-0070-4644-8CE5-1DA5256A0F36}"/>
              </a:ext>
            </a:extLst>
          </p:cNvPr>
          <p:cNvSpPr txBox="1">
            <a:spLocks/>
          </p:cNvSpPr>
          <p:nvPr/>
        </p:nvSpPr>
        <p:spPr>
          <a:xfrm>
            <a:off x="7740556" y="3257557"/>
            <a:ext cx="1226571" cy="797212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Giao nhận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ePort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D1FB5F7-CB22-4CBA-AF27-3D68C7F3F9A3}"/>
              </a:ext>
            </a:extLst>
          </p:cNvPr>
          <p:cNvSpPr txBox="1">
            <a:spLocks/>
          </p:cNvSpPr>
          <p:nvPr/>
        </p:nvSpPr>
        <p:spPr>
          <a:xfrm>
            <a:off x="10026218" y="3162804"/>
            <a:ext cx="1334130" cy="983390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8BF58163-5D8D-46C2-B130-20CD3192161B}"/>
              </a:ext>
            </a:extLst>
          </p:cNvPr>
          <p:cNvSpPr/>
          <p:nvPr/>
        </p:nvSpPr>
        <p:spPr>
          <a:xfrm>
            <a:off x="2582631" y="3478653"/>
            <a:ext cx="379874" cy="351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0280B5DD-11EF-49C9-9515-982C3A7EF524}"/>
              </a:ext>
            </a:extLst>
          </p:cNvPr>
          <p:cNvSpPr/>
          <p:nvPr/>
        </p:nvSpPr>
        <p:spPr>
          <a:xfrm>
            <a:off x="4815022" y="3462795"/>
            <a:ext cx="379874" cy="351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1B8F2C85-0815-446D-9C08-F4726838DE8D}"/>
              </a:ext>
            </a:extLst>
          </p:cNvPr>
          <p:cNvSpPr/>
          <p:nvPr/>
        </p:nvSpPr>
        <p:spPr>
          <a:xfrm>
            <a:off x="7099622" y="3462795"/>
            <a:ext cx="379874" cy="351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71EBB5A-7A0B-4231-9EA1-740FF828DB64}"/>
              </a:ext>
            </a:extLst>
          </p:cNvPr>
          <p:cNvSpPr/>
          <p:nvPr/>
        </p:nvSpPr>
        <p:spPr>
          <a:xfrm>
            <a:off x="9384222" y="3462795"/>
            <a:ext cx="379874" cy="351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D84CD6CD-0350-4E24-83B5-C1244A1EEAE6}"/>
              </a:ext>
            </a:extLst>
          </p:cNvPr>
          <p:cNvSpPr/>
          <p:nvPr/>
        </p:nvSpPr>
        <p:spPr>
          <a:xfrm>
            <a:off x="5235545" y="3225027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2042DD1A-340B-4F98-AA4C-E1224AC8B889}"/>
              </a:ext>
            </a:extLst>
          </p:cNvPr>
          <p:cNvSpPr/>
          <p:nvPr/>
        </p:nvSpPr>
        <p:spPr>
          <a:xfrm>
            <a:off x="5248419" y="4904231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642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54E76C44-ADAD-4706-8E1A-A56D38D111E9}"/>
              </a:ext>
            </a:extLst>
          </p:cNvPr>
          <p:cNvSpPr/>
          <p:nvPr/>
        </p:nvSpPr>
        <p:spPr>
          <a:xfrm>
            <a:off x="9375132" y="1218943"/>
            <a:ext cx="2588268" cy="2382214"/>
          </a:xfrm>
          <a:prstGeom prst="flowChartConnector">
            <a:avLst/>
          </a:prstGeom>
          <a:solidFill>
            <a:srgbClr val="FACF92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02E74D-3BAE-4F48-AC9E-80A222DD80CF}"/>
              </a:ext>
            </a:extLst>
          </p:cNvPr>
          <p:cNvSpPr txBox="1">
            <a:spLocks/>
          </p:cNvSpPr>
          <p:nvPr/>
        </p:nvSpPr>
        <p:spPr>
          <a:xfrm>
            <a:off x="8085526" y="1831053"/>
            <a:ext cx="4106474" cy="42513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3175">
                  <a:solidFill>
                    <a:srgbClr val="0275D8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B</a:t>
            </a:r>
            <a:r>
              <a:rPr lang="vi-VN" sz="1800" dirty="0">
                <a:ln w="3175">
                  <a:noFill/>
                </a:ln>
                <a:solidFill>
                  <a:srgbClr val="002060"/>
                </a:solidFill>
              </a:rPr>
              <a:t>ư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ớc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1: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Truy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cập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website: </a:t>
            </a:r>
            <a:r>
              <a:rPr lang="en-US" sz="1800" u="sng" dirty="0">
                <a:ln w="3175">
                  <a:noFill/>
                </a:ln>
                <a:solidFill>
                  <a:srgbClr val="002060"/>
                </a:solidFill>
              </a:rPr>
              <a:t>eport.saigonnewport.com.vn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B</a:t>
            </a:r>
            <a:r>
              <a:rPr lang="vi-VN" sz="1800" dirty="0">
                <a:ln w="3175">
                  <a:noFill/>
                </a:ln>
                <a:solidFill>
                  <a:srgbClr val="002060"/>
                </a:solidFill>
              </a:rPr>
              <a:t>ư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ớc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2: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Điền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tin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tài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khoản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B</a:t>
            </a:r>
            <a:r>
              <a:rPr lang="vi-VN" sz="1800" dirty="0">
                <a:ln w="3175">
                  <a:noFill/>
                </a:ln>
                <a:solidFill>
                  <a:srgbClr val="002060"/>
                </a:solidFill>
              </a:rPr>
              <a:t>ư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ớc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3: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khu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vực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giao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HICT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B</a:t>
            </a:r>
            <a:r>
              <a:rPr lang="vi-VN" sz="1800" dirty="0">
                <a:ln w="3175">
                  <a:noFill/>
                </a:ln>
                <a:solidFill>
                  <a:srgbClr val="002060"/>
                </a:solidFill>
              </a:rPr>
              <a:t>ư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ớc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4: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Nhập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CAC740-8DED-4B8A-92B4-C0F741D99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9" y="64169"/>
            <a:ext cx="1599667" cy="77559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076E3B9-0BAE-4FBD-B33A-7905D8C59C66}"/>
              </a:ext>
            </a:extLst>
          </p:cNvPr>
          <p:cNvSpPr txBox="1">
            <a:spLocks/>
          </p:cNvSpPr>
          <p:nvPr/>
        </p:nvSpPr>
        <p:spPr>
          <a:xfrm>
            <a:off x="1397258" y="164991"/>
            <a:ext cx="11734800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KHAI BÁO CONT HÀNG SỬ DỤNG LỆNH GIẤY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1BFF70-3D59-45D8-AD81-CA72266F5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7" y="1100970"/>
            <a:ext cx="4170665" cy="55231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E1C230-68D4-42A4-BB04-0F68CC82C3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056" y="1116626"/>
            <a:ext cx="3537826" cy="55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7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A8F575E-0777-4D0A-AFAF-3006E1155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8" y="14007"/>
            <a:ext cx="1631595" cy="79107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4D2AA8F-2742-4954-9099-8D45FC18908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KHAI BÁO TRÊN EPORT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57F3FA-2465-43A8-BF92-CE4ADABFF3BB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F284471-79ED-47E2-B3DC-7AC25AF4E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192" y="1003253"/>
            <a:ext cx="2509174" cy="47645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72056-5788-425C-BFB1-4002044900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3587" y="981576"/>
            <a:ext cx="9195221" cy="277649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753298-57D5-4A97-8755-A505015B7FB7}"/>
              </a:ext>
            </a:extLst>
          </p:cNvPr>
          <p:cNvSpPr txBox="1">
            <a:spLocks/>
          </p:cNvSpPr>
          <p:nvPr/>
        </p:nvSpPr>
        <p:spPr>
          <a:xfrm>
            <a:off x="3744684" y="3758073"/>
            <a:ext cx="6715649" cy="22862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3175">
                  <a:solidFill>
                    <a:srgbClr val="0275D8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Để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Khai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báo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Quý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vui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lòng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mục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=&gt;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từ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Cảng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Tại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mục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Tin Lô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,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Quý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nhập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Mã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Số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Thuế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để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lên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hóa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đơn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,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Số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lượng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sau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đó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Lưu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125067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E8E04197-2A57-47D9-983C-0E02D96C9785}"/>
              </a:ext>
            </a:extLst>
          </p:cNvPr>
          <p:cNvSpPr/>
          <p:nvPr/>
        </p:nvSpPr>
        <p:spPr>
          <a:xfrm>
            <a:off x="6761791" y="1961656"/>
            <a:ext cx="2702654" cy="2678161"/>
          </a:xfrm>
          <a:prstGeom prst="flowChartConnector">
            <a:avLst/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0FF098C0-1DC9-4A5C-865A-2EF2EEB73FD5}"/>
              </a:ext>
            </a:extLst>
          </p:cNvPr>
          <p:cNvSpPr/>
          <p:nvPr/>
        </p:nvSpPr>
        <p:spPr>
          <a:xfrm>
            <a:off x="864435" y="1287219"/>
            <a:ext cx="3043851" cy="2858975"/>
          </a:xfrm>
          <a:prstGeom prst="flowChartConnector">
            <a:avLst/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0B5612F2-4EEF-4B31-80FB-D7A9F4C4401C}"/>
              </a:ext>
            </a:extLst>
          </p:cNvPr>
          <p:cNvSpPr/>
          <p:nvPr/>
        </p:nvSpPr>
        <p:spPr>
          <a:xfrm>
            <a:off x="3680271" y="2788777"/>
            <a:ext cx="4040737" cy="3846223"/>
          </a:xfrm>
          <a:prstGeom prst="flowChartConnector">
            <a:avLst/>
          </a:prstGeom>
          <a:solidFill>
            <a:srgbClr val="CB7A09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584F-E587-4202-808D-B48C7F34F81D}"/>
              </a:ext>
            </a:extLst>
          </p:cNvPr>
          <p:cNvSpPr txBox="1">
            <a:spLocks/>
          </p:cNvSpPr>
          <p:nvPr/>
        </p:nvSpPr>
        <p:spPr>
          <a:xfrm>
            <a:off x="1205802" y="2440258"/>
            <a:ext cx="9967965" cy="2064835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500" b="1" kern="0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KHAI BÁO CONTAINER HÀNG SỬ DỤNG LỆNH GIAO HÀNG ĐIỆN TỬ EDO</a:t>
            </a:r>
            <a:endParaRPr lang="en-US" sz="4000" b="1" kern="0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41CDD-F358-44B2-B880-B4BF5089E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9" y="64168"/>
            <a:ext cx="2147592" cy="1041256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FA6822B-31DC-4333-A1EC-0BB259F6FE1A}"/>
              </a:ext>
            </a:extLst>
          </p:cNvPr>
          <p:cNvSpPr/>
          <p:nvPr/>
        </p:nvSpPr>
        <p:spPr>
          <a:xfrm>
            <a:off x="9167447" y="1105424"/>
            <a:ext cx="1594338" cy="1572737"/>
          </a:xfrm>
          <a:prstGeom prst="flowChartConnector">
            <a:avLst/>
          </a:prstGeom>
          <a:solidFill>
            <a:srgbClr val="CB7A09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DE773095-711E-4695-8855-37901A762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46355" y="2788777"/>
            <a:ext cx="3261860" cy="3198239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46525685-ED29-4A25-88FC-53E5899CD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72281" y="4639817"/>
            <a:ext cx="1593858" cy="1593858"/>
          </a:xfrm>
          <a:prstGeom prst="donut">
            <a:avLst>
              <a:gd name="adj" fmla="val 12255"/>
            </a:avLst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3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Hexagon 26">
            <a:extLst>
              <a:ext uri="{FF2B5EF4-FFF2-40B4-BE49-F238E27FC236}">
                <a16:creationId xmlns:a16="http://schemas.microsoft.com/office/drawing/2014/main" id="{2042DD1A-340B-4F98-AA4C-E1224AC8B889}"/>
              </a:ext>
            </a:extLst>
          </p:cNvPr>
          <p:cNvSpPr/>
          <p:nvPr/>
        </p:nvSpPr>
        <p:spPr>
          <a:xfrm>
            <a:off x="5280808" y="4397402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E8E04197-2A57-47D9-983C-0E02D96C9785}"/>
              </a:ext>
            </a:extLst>
          </p:cNvPr>
          <p:cNvSpPr/>
          <p:nvPr/>
        </p:nvSpPr>
        <p:spPr>
          <a:xfrm>
            <a:off x="6761791" y="1961656"/>
            <a:ext cx="2702654" cy="2678161"/>
          </a:xfrm>
          <a:prstGeom prst="flowChartConnector">
            <a:avLst/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0FF098C0-1DC9-4A5C-865A-2EF2EEB73FD5}"/>
              </a:ext>
            </a:extLst>
          </p:cNvPr>
          <p:cNvSpPr/>
          <p:nvPr/>
        </p:nvSpPr>
        <p:spPr>
          <a:xfrm>
            <a:off x="864435" y="1287219"/>
            <a:ext cx="3043851" cy="2858975"/>
          </a:xfrm>
          <a:prstGeom prst="flowChartConnector">
            <a:avLst/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0B5612F2-4EEF-4B31-80FB-D7A9F4C4401C}"/>
              </a:ext>
            </a:extLst>
          </p:cNvPr>
          <p:cNvSpPr/>
          <p:nvPr/>
        </p:nvSpPr>
        <p:spPr>
          <a:xfrm>
            <a:off x="1267256" y="2958802"/>
            <a:ext cx="4040737" cy="3846223"/>
          </a:xfrm>
          <a:prstGeom prst="flowChartConnector">
            <a:avLst/>
          </a:prstGeom>
          <a:solidFill>
            <a:srgbClr val="CB7A09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584F-E587-4202-808D-B48C7F34F81D}"/>
              </a:ext>
            </a:extLst>
          </p:cNvPr>
          <p:cNvSpPr txBox="1">
            <a:spLocks/>
          </p:cNvSpPr>
          <p:nvPr/>
        </p:nvSpPr>
        <p:spPr>
          <a:xfrm>
            <a:off x="2679561" y="494019"/>
            <a:ext cx="7097486" cy="1220825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b="1" kern="0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41CDD-F358-44B2-B880-B4BF5089E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9" y="64168"/>
            <a:ext cx="2147592" cy="1041256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FA6822B-31DC-4333-A1EC-0BB259F6FE1A}"/>
              </a:ext>
            </a:extLst>
          </p:cNvPr>
          <p:cNvSpPr/>
          <p:nvPr/>
        </p:nvSpPr>
        <p:spPr>
          <a:xfrm>
            <a:off x="8458676" y="4931083"/>
            <a:ext cx="1594338" cy="1572737"/>
          </a:xfrm>
          <a:prstGeom prst="flowChartConnector">
            <a:avLst/>
          </a:prstGeom>
          <a:solidFill>
            <a:srgbClr val="CB7A09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DE773095-711E-4695-8855-37901A762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98488" y="-231948"/>
            <a:ext cx="3261860" cy="3198239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46525685-ED29-4A25-88FC-53E5899CD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72281" y="4639817"/>
            <a:ext cx="1593858" cy="1593858"/>
          </a:xfrm>
          <a:prstGeom prst="donut">
            <a:avLst>
              <a:gd name="adj" fmla="val 12255"/>
            </a:avLst>
          </a:prstGeom>
          <a:solidFill>
            <a:srgbClr val="0D8295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6F5314-58C2-4D7E-B953-A38AF10BFA1B}"/>
              </a:ext>
            </a:extLst>
          </p:cNvPr>
          <p:cNvGrpSpPr/>
          <p:nvPr/>
        </p:nvGrpSpPr>
        <p:grpSpPr>
          <a:xfrm>
            <a:off x="-273999" y="2966291"/>
            <a:ext cx="2754871" cy="3209152"/>
            <a:chOff x="-8721918" y="-2075909"/>
            <a:chExt cx="5613208" cy="6396358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7B30D7EA-89AC-4094-BDB6-46107BD31F3A}"/>
                </a:ext>
              </a:extLst>
            </p:cNvPr>
            <p:cNvSpPr/>
            <p:nvPr/>
          </p:nvSpPr>
          <p:spPr>
            <a:xfrm>
              <a:off x="-6562698" y="-2075909"/>
              <a:ext cx="3453988" cy="281990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D8295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b="1" dirty="0"/>
            </a:p>
          </p:txBody>
        </p:sp>
        <p:sp>
          <p:nvSpPr>
            <p:cNvPr id="13" name="Hexagon 4">
              <a:extLst>
                <a:ext uri="{FF2B5EF4-FFF2-40B4-BE49-F238E27FC236}">
                  <a16:creationId xmlns:a16="http://schemas.microsoft.com/office/drawing/2014/main" id="{7EB97E35-FD32-4622-A2B9-FD6DFBFAEC88}"/>
                </a:ext>
              </a:extLst>
            </p:cNvPr>
            <p:cNvSpPr txBox="1"/>
            <p:nvPr/>
          </p:nvSpPr>
          <p:spPr>
            <a:xfrm>
              <a:off x="-8721918" y="2249757"/>
              <a:ext cx="2059126" cy="20706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9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Hexagon 13">
            <a:extLst>
              <a:ext uri="{FF2B5EF4-FFF2-40B4-BE49-F238E27FC236}">
                <a16:creationId xmlns:a16="http://schemas.microsoft.com/office/drawing/2014/main" id="{930667B2-3515-4D02-8A6D-28BE46CF5B01}"/>
              </a:ext>
            </a:extLst>
          </p:cNvPr>
          <p:cNvSpPr/>
          <p:nvPr/>
        </p:nvSpPr>
        <p:spPr>
          <a:xfrm>
            <a:off x="2999340" y="2931246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47679721-2429-4E30-9B7E-9D544309AD19}"/>
              </a:ext>
            </a:extLst>
          </p:cNvPr>
          <p:cNvSpPr/>
          <p:nvPr/>
        </p:nvSpPr>
        <p:spPr>
          <a:xfrm>
            <a:off x="5252337" y="1566879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4F1DAD8B-ECC7-47C4-B7AC-A84EF6BB2AC6}"/>
              </a:ext>
            </a:extLst>
          </p:cNvPr>
          <p:cNvSpPr/>
          <p:nvPr/>
        </p:nvSpPr>
        <p:spPr>
          <a:xfrm>
            <a:off x="7506262" y="2931246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63C57022-FBF4-4FCA-8714-92BEEA1F70D2}"/>
              </a:ext>
            </a:extLst>
          </p:cNvPr>
          <p:cNvSpPr/>
          <p:nvPr/>
        </p:nvSpPr>
        <p:spPr>
          <a:xfrm>
            <a:off x="9840652" y="2931246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6E29732-0A13-418E-9276-FA5568008CD0}"/>
              </a:ext>
            </a:extLst>
          </p:cNvPr>
          <p:cNvSpPr txBox="1">
            <a:spLocks/>
          </p:cNvSpPr>
          <p:nvPr/>
        </p:nvSpPr>
        <p:spPr>
          <a:xfrm>
            <a:off x="1142664" y="3437903"/>
            <a:ext cx="981254" cy="636735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12BBC5C-6EA7-4F80-9DE3-E3C4DF083C43}"/>
              </a:ext>
            </a:extLst>
          </p:cNvPr>
          <p:cNvSpPr txBox="1">
            <a:spLocks/>
          </p:cNvSpPr>
          <p:nvPr/>
        </p:nvSpPr>
        <p:spPr>
          <a:xfrm>
            <a:off x="3273826" y="3364457"/>
            <a:ext cx="1099101" cy="783625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ePort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20BA82A-0B57-465B-AA1B-8FA58EA603C7}"/>
              </a:ext>
            </a:extLst>
          </p:cNvPr>
          <p:cNvSpPr txBox="1">
            <a:spLocks/>
          </p:cNvSpPr>
          <p:nvPr/>
        </p:nvSpPr>
        <p:spPr>
          <a:xfrm>
            <a:off x="5637761" y="4906155"/>
            <a:ext cx="981254" cy="636735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9BF882F-0070-4644-8CE5-1DA5256A0F36}"/>
              </a:ext>
            </a:extLst>
          </p:cNvPr>
          <p:cNvSpPr txBox="1">
            <a:spLocks/>
          </p:cNvSpPr>
          <p:nvPr/>
        </p:nvSpPr>
        <p:spPr>
          <a:xfrm>
            <a:off x="7740556" y="3257557"/>
            <a:ext cx="1226571" cy="797212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Giao nhận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ePort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D1FB5F7-CB22-4CBA-AF27-3D68C7F3F9A3}"/>
              </a:ext>
            </a:extLst>
          </p:cNvPr>
          <p:cNvSpPr txBox="1">
            <a:spLocks/>
          </p:cNvSpPr>
          <p:nvPr/>
        </p:nvSpPr>
        <p:spPr>
          <a:xfrm>
            <a:off x="10026218" y="3162804"/>
            <a:ext cx="1334130" cy="983390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8BF58163-5D8D-46C2-B130-20CD3192161B}"/>
              </a:ext>
            </a:extLst>
          </p:cNvPr>
          <p:cNvSpPr/>
          <p:nvPr/>
        </p:nvSpPr>
        <p:spPr>
          <a:xfrm>
            <a:off x="2582631" y="3478653"/>
            <a:ext cx="379874" cy="351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0280B5DD-11EF-49C9-9515-982C3A7EF524}"/>
              </a:ext>
            </a:extLst>
          </p:cNvPr>
          <p:cNvSpPr/>
          <p:nvPr/>
        </p:nvSpPr>
        <p:spPr>
          <a:xfrm>
            <a:off x="4815022" y="3462795"/>
            <a:ext cx="379874" cy="351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1B8F2C85-0815-446D-9C08-F4726838DE8D}"/>
              </a:ext>
            </a:extLst>
          </p:cNvPr>
          <p:cNvSpPr/>
          <p:nvPr/>
        </p:nvSpPr>
        <p:spPr>
          <a:xfrm>
            <a:off x="7099622" y="3462795"/>
            <a:ext cx="379874" cy="351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71EBB5A-7A0B-4231-9EA1-740FF828DB64}"/>
              </a:ext>
            </a:extLst>
          </p:cNvPr>
          <p:cNvSpPr/>
          <p:nvPr/>
        </p:nvSpPr>
        <p:spPr>
          <a:xfrm>
            <a:off x="9384222" y="3462795"/>
            <a:ext cx="379874" cy="351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D84CD6CD-0350-4E24-83B5-C1244A1EEAE6}"/>
              </a:ext>
            </a:extLst>
          </p:cNvPr>
          <p:cNvSpPr/>
          <p:nvPr/>
        </p:nvSpPr>
        <p:spPr>
          <a:xfrm>
            <a:off x="5264405" y="2982612"/>
            <a:ext cx="1695161" cy="141479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D829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b="1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9283D2B-9393-4CBB-9FBE-AECA47D6D796}"/>
              </a:ext>
            </a:extLst>
          </p:cNvPr>
          <p:cNvSpPr txBox="1">
            <a:spLocks/>
          </p:cNvSpPr>
          <p:nvPr/>
        </p:nvSpPr>
        <p:spPr>
          <a:xfrm>
            <a:off x="5559806" y="2095716"/>
            <a:ext cx="1164053" cy="726429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DA93E2FA-AADA-4698-BDB6-163C1C6DCCDE}"/>
              </a:ext>
            </a:extLst>
          </p:cNvPr>
          <p:cNvSpPr txBox="1">
            <a:spLocks/>
          </p:cNvSpPr>
          <p:nvPr/>
        </p:nvSpPr>
        <p:spPr>
          <a:xfrm>
            <a:off x="5464451" y="3333779"/>
            <a:ext cx="1355060" cy="1085105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Khai</a:t>
            </a:r>
          </a:p>
        </p:txBody>
      </p:sp>
    </p:spTree>
    <p:extLst>
      <p:ext uri="{BB962C8B-B14F-4D97-AF65-F5344CB8AC3E}">
        <p14:creationId xmlns:p14="http://schemas.microsoft.com/office/powerpoint/2010/main" val="185587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54E76C44-ADAD-4706-8E1A-A56D38D111E9}"/>
              </a:ext>
            </a:extLst>
          </p:cNvPr>
          <p:cNvSpPr/>
          <p:nvPr/>
        </p:nvSpPr>
        <p:spPr>
          <a:xfrm>
            <a:off x="9375132" y="1218943"/>
            <a:ext cx="2588268" cy="2382214"/>
          </a:xfrm>
          <a:prstGeom prst="flowChartConnector">
            <a:avLst/>
          </a:prstGeom>
          <a:solidFill>
            <a:srgbClr val="FACF92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02E74D-3BAE-4F48-AC9E-80A222DD80CF}"/>
              </a:ext>
            </a:extLst>
          </p:cNvPr>
          <p:cNvSpPr txBox="1">
            <a:spLocks/>
          </p:cNvSpPr>
          <p:nvPr/>
        </p:nvSpPr>
        <p:spPr>
          <a:xfrm>
            <a:off x="8085526" y="1831053"/>
            <a:ext cx="4106474" cy="42513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3175">
                  <a:solidFill>
                    <a:srgbClr val="0275D8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B</a:t>
            </a:r>
            <a:r>
              <a:rPr lang="vi-VN" sz="1800" dirty="0">
                <a:ln w="3175">
                  <a:noFill/>
                </a:ln>
                <a:solidFill>
                  <a:srgbClr val="002060"/>
                </a:solidFill>
              </a:rPr>
              <a:t>ư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ớc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1: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Truy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cập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website: </a:t>
            </a:r>
            <a:r>
              <a:rPr lang="en-US" sz="1800" u="sng" dirty="0">
                <a:ln w="3175">
                  <a:noFill/>
                </a:ln>
                <a:solidFill>
                  <a:srgbClr val="002060"/>
                </a:solidFill>
              </a:rPr>
              <a:t>eport.saigonnewport.com.vn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B</a:t>
            </a:r>
            <a:r>
              <a:rPr lang="vi-VN" sz="1800" dirty="0">
                <a:ln w="3175">
                  <a:noFill/>
                </a:ln>
                <a:solidFill>
                  <a:srgbClr val="002060"/>
                </a:solidFill>
              </a:rPr>
              <a:t>ư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ớc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2: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Điền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tin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tài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khoản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B</a:t>
            </a:r>
            <a:r>
              <a:rPr lang="vi-VN" sz="1800" dirty="0">
                <a:ln w="3175">
                  <a:noFill/>
                </a:ln>
                <a:solidFill>
                  <a:srgbClr val="002060"/>
                </a:solidFill>
              </a:rPr>
              <a:t>ư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ớc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3: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khu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vực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giao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HICT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B</a:t>
            </a:r>
            <a:r>
              <a:rPr lang="vi-VN" sz="1800" dirty="0">
                <a:ln w="3175">
                  <a:noFill/>
                </a:ln>
                <a:solidFill>
                  <a:srgbClr val="002060"/>
                </a:solidFill>
              </a:rPr>
              <a:t>ư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ớc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4: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Nhập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CAC740-8DED-4B8A-92B4-C0F741D99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9" y="64169"/>
            <a:ext cx="1599667" cy="77559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076E3B9-0BAE-4FBD-B33A-7905D8C59C66}"/>
              </a:ext>
            </a:extLst>
          </p:cNvPr>
          <p:cNvSpPr txBox="1">
            <a:spLocks/>
          </p:cNvSpPr>
          <p:nvPr/>
        </p:nvSpPr>
        <p:spPr>
          <a:xfrm>
            <a:off x="2080546" y="181389"/>
            <a:ext cx="11734800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KHAI BÁO CONT HÀNG SỬ DỤNG EDO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1BFF70-3D59-45D8-AD81-CA72266F5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7" y="1100970"/>
            <a:ext cx="4170665" cy="55231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E1C230-68D4-42A4-BB04-0F68CC82C3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056" y="1116626"/>
            <a:ext cx="3537826" cy="55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1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A8F575E-0777-4D0A-AFAF-3006E1155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8" y="14007"/>
            <a:ext cx="1631595" cy="79107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4D2AA8F-2742-4954-9099-8D45FC18908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KHAI BÁO EDO TRÊN EPORT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57F3FA-2465-43A8-BF92-CE4ADABFF3BB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F284471-79ED-47E2-B3DC-7AC25AF4E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192" y="1003253"/>
            <a:ext cx="2509174" cy="47645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72056-5788-425C-BFB1-4002044900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3587" y="981576"/>
            <a:ext cx="9195221" cy="277649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753298-57D5-4A97-8755-A505015B7FB7}"/>
              </a:ext>
            </a:extLst>
          </p:cNvPr>
          <p:cNvSpPr txBox="1">
            <a:spLocks/>
          </p:cNvSpPr>
          <p:nvPr/>
        </p:nvSpPr>
        <p:spPr>
          <a:xfrm>
            <a:off x="3744684" y="3758073"/>
            <a:ext cx="6715649" cy="22862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3175">
                  <a:solidFill>
                    <a:srgbClr val="0275D8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Để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Khai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báo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Quý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vui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lòng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mục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=&gt;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từ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Cảng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Tại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mục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Tin Lô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,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Quý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khách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nhập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Mã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Số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Thuế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để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lên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hóa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đơn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,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Số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lượng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cont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sau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đó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Lưu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Thông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253686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AB5DC05C-BE4E-4B1F-A448-9A57296DA9B7}"/>
              </a:ext>
            </a:extLst>
          </p:cNvPr>
          <p:cNvSpPr/>
          <p:nvPr/>
        </p:nvSpPr>
        <p:spPr>
          <a:xfrm>
            <a:off x="8018384" y="3302503"/>
            <a:ext cx="1326338" cy="1310056"/>
          </a:xfrm>
          <a:prstGeom prst="flowChartConnector">
            <a:avLst/>
          </a:prstGeom>
          <a:noFill/>
          <a:ln w="254000">
            <a:solidFill>
              <a:srgbClr val="88D6E3">
                <a:alpha val="7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9AEB7F68-4F07-4F73-BF01-2A6930AB148F}"/>
              </a:ext>
            </a:extLst>
          </p:cNvPr>
          <p:cNvSpPr/>
          <p:nvPr/>
        </p:nvSpPr>
        <p:spPr>
          <a:xfrm>
            <a:off x="8556098" y="3623599"/>
            <a:ext cx="1812622" cy="1795987"/>
          </a:xfrm>
          <a:prstGeom prst="flowChartConnector">
            <a:avLst/>
          </a:prstGeom>
          <a:noFill/>
          <a:ln w="317500">
            <a:solidFill>
              <a:srgbClr val="FACF92">
                <a:alpha val="7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F0187-4788-42AD-BEA6-7108798B5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6" y="41847"/>
            <a:ext cx="1542825" cy="74803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4144617-59E9-420D-BAAA-085F5310EE96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201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KHAI BÁO EDO TRÊN EPORT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F21B82-C779-42D7-A4C3-72ED1FAF3C47}"/>
              </a:ext>
            </a:extLst>
          </p:cNvPr>
          <p:cNvCxnSpPr>
            <a:cxnSpLocks/>
          </p:cNvCxnSpPr>
          <p:nvPr/>
        </p:nvCxnSpPr>
        <p:spPr>
          <a:xfrm>
            <a:off x="5029200" y="704721"/>
            <a:ext cx="7162800" cy="0"/>
          </a:xfrm>
          <a:prstGeom prst="line">
            <a:avLst/>
          </a:prstGeom>
          <a:ln w="34925">
            <a:solidFill>
              <a:srgbClr val="3C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4A9989B-AC68-4DB2-A4B0-0B95C9816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96" y="704721"/>
            <a:ext cx="8829640" cy="581665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993737A-5063-449E-A5E7-45868C756D39}"/>
              </a:ext>
            </a:extLst>
          </p:cNvPr>
          <p:cNvSpPr txBox="1">
            <a:spLocks/>
          </p:cNvSpPr>
          <p:nvPr/>
        </p:nvSpPr>
        <p:spPr>
          <a:xfrm>
            <a:off x="9043516" y="1513666"/>
            <a:ext cx="3230204" cy="23918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3175">
                  <a:solidFill>
                    <a:srgbClr val="0275D8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Tại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mục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Chi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Tiết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Lô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Hàng</a:t>
            </a:r>
            <a:endParaRPr lang="en-US" sz="1800" dirty="0">
              <a:ln w="3175">
                <a:noFill/>
              </a:ln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Chọn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EDO-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Đăng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</a:t>
            </a:r>
            <a:r>
              <a:rPr lang="en-US" sz="1800" dirty="0" err="1">
                <a:ln w="3175">
                  <a:noFill/>
                </a:ln>
                <a:solidFill>
                  <a:srgbClr val="002060"/>
                </a:solidFill>
              </a:rPr>
              <a:t>Ký</a:t>
            </a:r>
            <a:r>
              <a:rPr lang="en-US" sz="1800" dirty="0">
                <a:ln w="3175">
                  <a:noFill/>
                </a:ln>
                <a:solidFill>
                  <a:srgbClr val="002060"/>
                </a:solidFill>
              </a:rPr>
              <a:t> Theo Bill</a:t>
            </a:r>
          </a:p>
        </p:txBody>
      </p:sp>
    </p:spTree>
    <p:extLst>
      <p:ext uri="{BB962C8B-B14F-4D97-AF65-F5344CB8AC3E}">
        <p14:creationId xmlns:p14="http://schemas.microsoft.com/office/powerpoint/2010/main" val="52712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3FA5D57239BC4591050A42EB5AAA55" ma:contentTypeVersion="14" ma:contentTypeDescription="Create a new document." ma:contentTypeScope="" ma:versionID="a40e985031a744c0014352bc5d73007c">
  <xsd:schema xmlns:xsd="http://www.w3.org/2001/XMLSchema" xmlns:xs="http://www.w3.org/2001/XMLSchema" xmlns:p="http://schemas.microsoft.com/office/2006/metadata/properties" xmlns:ns2="2f875ee3-ce97-4dbd-a9dc-e3b81b5c471b" xmlns:ns3="f4edffb7-2409-45b9-b8b0-5a5b080974fc" targetNamespace="http://schemas.microsoft.com/office/2006/metadata/properties" ma:root="true" ma:fieldsID="1ccc5463c97f0d27dc1d6bb153e2a9ae" ns2:_="" ns3:_="">
    <xsd:import namespace="2f875ee3-ce97-4dbd-a9dc-e3b81b5c471b"/>
    <xsd:import namespace="f4edffb7-2409-45b9-b8b0-5a5b080974fc"/>
    <xsd:element name="properties">
      <xsd:complexType>
        <xsd:sequence>
          <xsd:element name="documentManagement">
            <xsd:complexType>
              <xsd:all>
                <xsd:element ref="ns2:MoTa" minOccurs="0"/>
                <xsd:element ref="ns2:Orders" minOccurs="0"/>
                <xsd:element ref="ns3:Category" minOccurs="0"/>
                <xsd:element ref="ns3:Category_x003a_Ur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875ee3-ce97-4dbd-a9dc-e3b81b5c471b" elementFormDefault="qualified">
    <xsd:import namespace="http://schemas.microsoft.com/office/2006/documentManagement/types"/>
    <xsd:import namespace="http://schemas.microsoft.com/office/infopath/2007/PartnerControls"/>
    <xsd:element name="MoTa" ma:index="8" nillable="true" ma:displayName="Mô tả biểu mẫu" ma:internalName="MoTa">
      <xsd:simpleType>
        <xsd:restriction base="dms:Note">
          <xsd:maxLength value="255"/>
        </xsd:restriction>
      </xsd:simpleType>
    </xsd:element>
    <xsd:element name="Orders" ma:index="9" nillable="true" ma:displayName="Thứ tự" ma:internalName="Order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dffb7-2409-45b9-b8b0-5a5b080974fc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list="{581b59b3-c044-41b7-8221-b11ef1ca3433}" ma:internalName="Category" ma:readOnly="false" ma:showField="Title">
      <xsd:simpleType>
        <xsd:restriction base="dms:Lookup"/>
      </xsd:simpleType>
    </xsd:element>
    <xsd:element name="Category_x003a_Urls" ma:index="11" nillable="true" ma:displayName="Category:Urls" ma:list="{581b59b3-c044-41b7-8221-b11ef1ca3433}" ma:internalName="Category_x003a_Urls" ma:readOnly="true" ma:showField="Urls" ma:web="f6d3c51f-38d2-4fd8-ad04-f6ec7e2b1b5b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ên biểu mẫu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f4edffb7-2409-45b9-b8b0-5a5b080974fc">27</Category>
    <Orders xmlns="2f875ee3-ce97-4dbd-a9dc-e3b81b5c471b" xsi:nil="true"/>
    <MoTa xmlns="2f875ee3-ce97-4dbd-a9dc-e3b81b5c471b" xsi:nil="true"/>
  </documentManagement>
</p:properties>
</file>

<file path=customXml/itemProps1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D24733-A664-409E-9BC3-0DFB31215270}"/>
</file>

<file path=customXml/itemProps3.xml><?xml version="1.0" encoding="utf-8"?>
<ds:datastoreItem xmlns:ds="http://schemas.openxmlformats.org/officeDocument/2006/customXml" ds:itemID="{EF609EDA-869E-4BE5-AE5D-B898C584B6F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0</TotalTime>
  <Words>545</Words>
  <Application>Microsoft Office PowerPoint</Application>
  <PresentationFormat>Widescreen</PresentationFormat>
  <Paragraphs>71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Segoe UI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khai báo EDO theo số Bill of Lading</dc:title>
  <dc:creator/>
  <cp:lastModifiedBy/>
  <cp:revision>1</cp:revision>
  <dcterms:created xsi:type="dcterms:W3CDTF">2020-04-07T03:31:53Z</dcterms:created>
  <dcterms:modified xsi:type="dcterms:W3CDTF">2021-11-24T03:44:33Z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0x0101006B3FA5D57239BC4591050A42EB5AAA55</vt:lpwstr>
  </property>
</Properties>
</file>